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  <p:sldId id="268" r:id="rId11"/>
    <p:sldId id="271" r:id="rId12"/>
    <p:sldId id="272" r:id="rId13"/>
    <p:sldId id="265" r:id="rId14"/>
    <p:sldId id="270" r:id="rId15"/>
    <p:sldId id="273" r:id="rId16"/>
    <p:sldId id="266" r:id="rId17"/>
    <p:sldId id="274" r:id="rId18"/>
    <p:sldId id="267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B962E4-77CB-4333-9DD0-A5D77D5E01FF}" v="774" dt="2024-02-28T06:28:56.221"/>
    <p1510:client id="{40BEE9AF-0885-4788-B144-001F08A67724}" v="365" dt="2024-02-28T06:07:53.206"/>
    <p1510:client id="{7A250FD1-0201-4906-A4B7-8656EC6296A9}" v="1309" dt="2024-02-28T06:13:46.385"/>
    <p1510:client id="{85D941BD-E2FA-4DDF-8025-3FD7C0EA35D0}" v="215" dt="2024-02-28T06:26:49.158"/>
    <p1510:client id="{EB59C0FF-6F01-44BB-84CE-74908C6A53FA}" v="100" dt="2024-02-28T06:33:07.0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6B944C-A17B-4220-860B-015FC29003D9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B13BE5BA-1224-4E69-A707-954BF34FEBA3}">
      <dgm:prSet/>
      <dgm:spPr/>
      <dgm:t>
        <a:bodyPr/>
        <a:lstStyle/>
        <a:p>
          <a:r>
            <a:rPr lang="en-US"/>
            <a:t>On/off fan based on pre-configured ideal humidity range, 35% and 50% humidity</a:t>
          </a:r>
        </a:p>
      </dgm:t>
    </dgm:pt>
    <dgm:pt modelId="{CB54FA19-5FEE-4A83-8E8A-7C5181CAF318}" type="parTrans" cxnId="{651F8FEB-A60B-42D6-9DCB-B5D8F0D97B53}">
      <dgm:prSet/>
      <dgm:spPr/>
      <dgm:t>
        <a:bodyPr/>
        <a:lstStyle/>
        <a:p>
          <a:endParaRPr lang="en-US"/>
        </a:p>
      </dgm:t>
    </dgm:pt>
    <dgm:pt modelId="{9D4F7024-D975-4ACA-9D52-D7E3CBECA975}" type="sibTrans" cxnId="{651F8FEB-A60B-42D6-9DCB-B5D8F0D97B53}">
      <dgm:prSet/>
      <dgm:spPr/>
      <dgm:t>
        <a:bodyPr/>
        <a:lstStyle/>
        <a:p>
          <a:endParaRPr lang="en-US"/>
        </a:p>
      </dgm:t>
    </dgm:pt>
    <dgm:pt modelId="{8B22057C-92D0-4BAE-BDD0-60480170F129}">
      <dgm:prSet/>
      <dgm:spPr/>
      <dgm:t>
        <a:bodyPr/>
        <a:lstStyle/>
        <a:p>
          <a:r>
            <a:rPr lang="en-US"/>
            <a:t>This is in accordance with the EPA and FDA government guidelines for indoor humidity ranges</a:t>
          </a:r>
        </a:p>
      </dgm:t>
    </dgm:pt>
    <dgm:pt modelId="{6C9B212A-A198-4C46-87A3-4D167507E338}" type="parTrans" cxnId="{69EF4344-08B4-4BE2-B7F1-B88A044F50A4}">
      <dgm:prSet/>
      <dgm:spPr/>
      <dgm:t>
        <a:bodyPr/>
        <a:lstStyle/>
        <a:p>
          <a:endParaRPr lang="en-US"/>
        </a:p>
      </dgm:t>
    </dgm:pt>
    <dgm:pt modelId="{B0509E1D-27B1-4D0E-B123-14F87C75042B}" type="sibTrans" cxnId="{69EF4344-08B4-4BE2-B7F1-B88A044F50A4}">
      <dgm:prSet/>
      <dgm:spPr/>
      <dgm:t>
        <a:bodyPr/>
        <a:lstStyle/>
        <a:p>
          <a:endParaRPr lang="en-US"/>
        </a:p>
      </dgm:t>
    </dgm:pt>
    <dgm:pt modelId="{9C707369-EAA4-46CF-9194-60346700B6A4}" type="pres">
      <dgm:prSet presAssocID="{5C6B944C-A17B-4220-860B-015FC29003D9}" presName="root" presStyleCnt="0">
        <dgm:presLayoutVars>
          <dgm:dir/>
          <dgm:resizeHandles val="exact"/>
        </dgm:presLayoutVars>
      </dgm:prSet>
      <dgm:spPr/>
    </dgm:pt>
    <dgm:pt modelId="{34E2872D-D15B-4A6F-93A7-5BC4A2C2FC07}" type="pres">
      <dgm:prSet presAssocID="{B13BE5BA-1224-4E69-A707-954BF34FEBA3}" presName="compNode" presStyleCnt="0"/>
      <dgm:spPr/>
    </dgm:pt>
    <dgm:pt modelId="{DB1261FF-01EE-4E96-8D71-F8C53959F94A}" type="pres">
      <dgm:prSet presAssocID="{B13BE5BA-1224-4E69-A707-954BF34FEBA3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무지개"/>
        </a:ext>
      </dgm:extLst>
    </dgm:pt>
    <dgm:pt modelId="{3BA46AF4-0E79-45E8-A010-11CD5B87BE8F}" type="pres">
      <dgm:prSet presAssocID="{B13BE5BA-1224-4E69-A707-954BF34FEBA3}" presName="spaceRect" presStyleCnt="0"/>
      <dgm:spPr/>
    </dgm:pt>
    <dgm:pt modelId="{FDE3A50C-0C7A-4218-B4FD-5C943AA5AE76}" type="pres">
      <dgm:prSet presAssocID="{B13BE5BA-1224-4E69-A707-954BF34FEBA3}" presName="textRect" presStyleLbl="revTx" presStyleIdx="0" presStyleCnt="2">
        <dgm:presLayoutVars>
          <dgm:chMax val="1"/>
          <dgm:chPref val="1"/>
        </dgm:presLayoutVars>
      </dgm:prSet>
      <dgm:spPr/>
    </dgm:pt>
    <dgm:pt modelId="{F60E068A-4595-4201-BC04-BA5922CC54F2}" type="pres">
      <dgm:prSet presAssocID="{9D4F7024-D975-4ACA-9D52-D7E3CBECA975}" presName="sibTrans" presStyleCnt="0"/>
      <dgm:spPr/>
    </dgm:pt>
    <dgm:pt modelId="{83561CE9-1999-450E-B1E1-E0607B801D64}" type="pres">
      <dgm:prSet presAssocID="{8B22057C-92D0-4BAE-BDD0-60480170F129}" presName="compNode" presStyleCnt="0"/>
      <dgm:spPr/>
    </dgm:pt>
    <dgm:pt modelId="{88637700-2F9C-41CD-94F7-F45BF89E73C3}" type="pres">
      <dgm:prSet presAssocID="{8B22057C-92D0-4BAE-BDD0-60480170F12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과학자"/>
        </a:ext>
      </dgm:extLst>
    </dgm:pt>
    <dgm:pt modelId="{07C797F4-B8B4-4963-87BE-897FDA1B2D70}" type="pres">
      <dgm:prSet presAssocID="{8B22057C-92D0-4BAE-BDD0-60480170F129}" presName="spaceRect" presStyleCnt="0"/>
      <dgm:spPr/>
    </dgm:pt>
    <dgm:pt modelId="{E775F4C1-5D95-4014-AA8E-2A8C3B91CDF0}" type="pres">
      <dgm:prSet presAssocID="{8B22057C-92D0-4BAE-BDD0-60480170F129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69EF4344-08B4-4BE2-B7F1-B88A044F50A4}" srcId="{5C6B944C-A17B-4220-860B-015FC29003D9}" destId="{8B22057C-92D0-4BAE-BDD0-60480170F129}" srcOrd="1" destOrd="0" parTransId="{6C9B212A-A198-4C46-87A3-4D167507E338}" sibTransId="{B0509E1D-27B1-4D0E-B123-14F87C75042B}"/>
    <dgm:cxn modelId="{CF2B5447-4C42-400D-97D7-F6F06B491EC1}" type="presOf" srcId="{5C6B944C-A17B-4220-860B-015FC29003D9}" destId="{9C707369-EAA4-46CF-9194-60346700B6A4}" srcOrd="0" destOrd="0" presId="urn:microsoft.com/office/officeart/2018/2/layout/IconLabelList"/>
    <dgm:cxn modelId="{467179CD-0704-4686-BA14-CF14FC550524}" type="presOf" srcId="{8B22057C-92D0-4BAE-BDD0-60480170F129}" destId="{E775F4C1-5D95-4014-AA8E-2A8C3B91CDF0}" srcOrd="0" destOrd="0" presId="urn:microsoft.com/office/officeart/2018/2/layout/IconLabelList"/>
    <dgm:cxn modelId="{7A65B8DB-2148-4B71-97D0-179F16EAACAD}" type="presOf" srcId="{B13BE5BA-1224-4E69-A707-954BF34FEBA3}" destId="{FDE3A50C-0C7A-4218-B4FD-5C943AA5AE76}" srcOrd="0" destOrd="0" presId="urn:microsoft.com/office/officeart/2018/2/layout/IconLabelList"/>
    <dgm:cxn modelId="{651F8FEB-A60B-42D6-9DCB-B5D8F0D97B53}" srcId="{5C6B944C-A17B-4220-860B-015FC29003D9}" destId="{B13BE5BA-1224-4E69-A707-954BF34FEBA3}" srcOrd="0" destOrd="0" parTransId="{CB54FA19-5FEE-4A83-8E8A-7C5181CAF318}" sibTransId="{9D4F7024-D975-4ACA-9D52-D7E3CBECA975}"/>
    <dgm:cxn modelId="{884D23D9-C97D-4D70-96B2-4D224D85FEEA}" type="presParOf" srcId="{9C707369-EAA4-46CF-9194-60346700B6A4}" destId="{34E2872D-D15B-4A6F-93A7-5BC4A2C2FC07}" srcOrd="0" destOrd="0" presId="urn:microsoft.com/office/officeart/2018/2/layout/IconLabelList"/>
    <dgm:cxn modelId="{24410F79-260F-44F1-BDD8-479961D37279}" type="presParOf" srcId="{34E2872D-D15B-4A6F-93A7-5BC4A2C2FC07}" destId="{DB1261FF-01EE-4E96-8D71-F8C53959F94A}" srcOrd="0" destOrd="0" presId="urn:microsoft.com/office/officeart/2018/2/layout/IconLabelList"/>
    <dgm:cxn modelId="{F31ACBD6-363B-4EF1-9260-23C66505AF4C}" type="presParOf" srcId="{34E2872D-D15B-4A6F-93A7-5BC4A2C2FC07}" destId="{3BA46AF4-0E79-45E8-A010-11CD5B87BE8F}" srcOrd="1" destOrd="0" presId="urn:microsoft.com/office/officeart/2018/2/layout/IconLabelList"/>
    <dgm:cxn modelId="{24ECD111-73A1-44DA-A927-7F8FC58AEADD}" type="presParOf" srcId="{34E2872D-D15B-4A6F-93A7-5BC4A2C2FC07}" destId="{FDE3A50C-0C7A-4218-B4FD-5C943AA5AE76}" srcOrd="2" destOrd="0" presId="urn:microsoft.com/office/officeart/2018/2/layout/IconLabelList"/>
    <dgm:cxn modelId="{563CF744-647E-4569-B308-AA09F147AD92}" type="presParOf" srcId="{9C707369-EAA4-46CF-9194-60346700B6A4}" destId="{F60E068A-4595-4201-BC04-BA5922CC54F2}" srcOrd="1" destOrd="0" presId="urn:microsoft.com/office/officeart/2018/2/layout/IconLabelList"/>
    <dgm:cxn modelId="{8FF5309D-7ACB-46D3-8DBA-FF9CC13029D4}" type="presParOf" srcId="{9C707369-EAA4-46CF-9194-60346700B6A4}" destId="{83561CE9-1999-450E-B1E1-E0607B801D64}" srcOrd="2" destOrd="0" presId="urn:microsoft.com/office/officeart/2018/2/layout/IconLabelList"/>
    <dgm:cxn modelId="{A7FBB4F6-CD62-4DE7-804F-820A7256D5C2}" type="presParOf" srcId="{83561CE9-1999-450E-B1E1-E0607B801D64}" destId="{88637700-2F9C-41CD-94F7-F45BF89E73C3}" srcOrd="0" destOrd="0" presId="urn:microsoft.com/office/officeart/2018/2/layout/IconLabelList"/>
    <dgm:cxn modelId="{43B07175-A9AF-4D8A-BB14-A7C3D24DB5E5}" type="presParOf" srcId="{83561CE9-1999-450E-B1E1-E0607B801D64}" destId="{07C797F4-B8B4-4963-87BE-897FDA1B2D70}" srcOrd="1" destOrd="0" presId="urn:microsoft.com/office/officeart/2018/2/layout/IconLabelList"/>
    <dgm:cxn modelId="{1A96B258-C5C5-4BDF-9E4A-1EE7BDC4A818}" type="presParOf" srcId="{83561CE9-1999-450E-B1E1-E0607B801D64}" destId="{E775F4C1-5D95-4014-AA8E-2A8C3B91CDF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1261FF-01EE-4E96-8D71-F8C53959F94A}">
      <dsp:nvSpPr>
        <dsp:cNvPr id="0" name=""/>
        <dsp:cNvSpPr/>
      </dsp:nvSpPr>
      <dsp:spPr>
        <a:xfrm>
          <a:off x="1953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E3A50C-0C7A-4218-B4FD-5C943AA5AE76}">
      <dsp:nvSpPr>
        <dsp:cNvPr id="0" name=""/>
        <dsp:cNvSpPr/>
      </dsp:nvSpPr>
      <dsp:spPr>
        <a:xfrm>
          <a:off x="765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On/off fan based on pre-configured ideal humidity range, 35% and 50% humidity</a:t>
          </a:r>
        </a:p>
      </dsp:txBody>
      <dsp:txXfrm>
        <a:off x="765914" y="2943510"/>
        <a:ext cx="4320000" cy="720000"/>
      </dsp:txXfrm>
    </dsp:sp>
    <dsp:sp modelId="{88637700-2F9C-41CD-94F7-F45BF89E73C3}">
      <dsp:nvSpPr>
        <dsp:cNvPr id="0" name=""/>
        <dsp:cNvSpPr/>
      </dsp:nvSpPr>
      <dsp:spPr>
        <a:xfrm>
          <a:off x="7029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75F4C1-5D95-4014-AA8E-2A8C3B91CDF0}">
      <dsp:nvSpPr>
        <dsp:cNvPr id="0" name=""/>
        <dsp:cNvSpPr/>
      </dsp:nvSpPr>
      <dsp:spPr>
        <a:xfrm>
          <a:off x="5841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This is in accordance with the EPA and FDA government guidelines for indoor humidity ranges</a:t>
          </a:r>
        </a:p>
      </dsp:txBody>
      <dsp:txXfrm>
        <a:off x="5841914" y="2943510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llinois_Fighting_Illini_baseball" TargetMode="Externa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llinois_Fighting_Illini_baseball" TargetMode="Externa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llinois_Fighting_Illini_basebal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llinois_Fighting_Illini_basebal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en.wikipedia.org/wiki/Illinois_Fighting_Illini_basebal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llinois_Fighting_Illini_basebal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llinois_Fighting_Illini_basebal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llinois_Fighting_Illini_basebal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llinois_Fighting_Illini_basebal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Illinois_Fighting_Illini_baseball" TargetMode="External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llinois_Fighting_Illini_basebal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  <a:ea typeface="Calibri Light"/>
                <a:cs typeface="Calibri Light"/>
              </a:rPr>
              <a:t>Automatic Humidifier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780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>
                <a:solidFill>
                  <a:srgbClr val="FFFFFF"/>
                </a:solidFill>
                <a:ea typeface="Calibri"/>
                <a:cs typeface="Calibri"/>
              </a:rPr>
              <a:t>Andrew Sherwin - Woojin Kim - Jalen Chen</a:t>
            </a:r>
          </a:p>
          <a:p>
            <a:r>
              <a:rPr lang="en" sz="2200" b="1" i="1">
                <a:solidFill>
                  <a:srgbClr val="FFFFFF"/>
                </a:solidFill>
                <a:latin typeface="Arial"/>
                <a:ea typeface="Calibri"/>
                <a:cs typeface="Arial"/>
              </a:rPr>
              <a:t>TA</a:t>
            </a:r>
            <a:r>
              <a:rPr lang="en" sz="2200">
                <a:solidFill>
                  <a:srgbClr val="FFFFFF"/>
                </a:solidFill>
                <a:latin typeface="Arial"/>
                <a:ea typeface="Calibri"/>
                <a:cs typeface="Arial"/>
              </a:rPr>
              <a:t>: Surya Vasanth</a:t>
            </a:r>
            <a:endParaRPr lang="en-US" sz="2200">
              <a:solidFill>
                <a:srgbClr val="FFFFFF"/>
              </a:solidFill>
            </a:endParaRPr>
          </a:p>
          <a:p>
            <a:r>
              <a:rPr lang="en" sz="2200" b="1" i="1">
                <a:solidFill>
                  <a:srgbClr val="FFFFFF"/>
                </a:solidFill>
                <a:latin typeface="Arial"/>
                <a:ea typeface="Calibri"/>
                <a:cs typeface="Arial"/>
              </a:rPr>
              <a:t>Professor</a:t>
            </a:r>
            <a:r>
              <a:rPr lang="en" sz="2200">
                <a:solidFill>
                  <a:srgbClr val="FFFFFF"/>
                </a:solidFill>
                <a:latin typeface="Arial"/>
                <a:ea typeface="Calibri"/>
                <a:cs typeface="Arial"/>
              </a:rPr>
              <a:t>: Dr. Jonathon Schuh</a:t>
            </a:r>
            <a:endParaRPr lang="en-US" sz="2200">
              <a:solidFill>
                <a:srgbClr val="FFFFFF"/>
              </a:solidFill>
            </a:endParaRPr>
          </a:p>
          <a:p>
            <a:endParaRPr lang="en-US" sz="2200">
              <a:solidFill>
                <a:srgbClr val="FFFFFF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513D-BA4E-44E4-AC67-4731B9313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Block Diagram - Sensor</a:t>
            </a:r>
            <a:endParaRPr lang="en-US"/>
          </a:p>
        </p:txBody>
      </p:sp>
      <p:pic>
        <p:nvPicPr>
          <p:cNvPr id="4" name="Content Placeholder 3" descr="A diagram of a device&#10;&#10;Description automatically generated">
            <a:extLst>
              <a:ext uri="{FF2B5EF4-FFF2-40B4-BE49-F238E27FC236}">
                <a16:creationId xmlns:a16="http://schemas.microsoft.com/office/drawing/2014/main" id="{6107E5FE-2DA3-8B9B-CB90-F62968A9D5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5720" y="1448594"/>
            <a:ext cx="4360560" cy="5251450"/>
          </a:xfrm>
        </p:spPr>
      </p:pic>
      <p:pic>
        <p:nvPicPr>
          <p:cNvPr id="6" name="Picture 5" descr="A close-up of a number of electrical components&#10;&#10;Description automatically generated">
            <a:extLst>
              <a:ext uri="{FF2B5EF4-FFF2-40B4-BE49-F238E27FC236}">
                <a16:creationId xmlns:a16="http://schemas.microsoft.com/office/drawing/2014/main" id="{0AC4B837-D5B2-BB59-6453-7B1675096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5675" y="1447800"/>
            <a:ext cx="1352550" cy="1219200"/>
          </a:xfrm>
          <a:prstGeom prst="rect">
            <a:avLst/>
          </a:prstGeom>
        </p:spPr>
      </p:pic>
      <p:pic>
        <p:nvPicPr>
          <p:cNvPr id="8" name="Picture 7" descr="An orange and blue letter i&#10;&#10;Description automatically generated">
            <a:extLst>
              <a:ext uri="{FF2B5EF4-FFF2-40B4-BE49-F238E27FC236}">
                <a16:creationId xmlns:a16="http://schemas.microsoft.com/office/drawing/2014/main" id="{358DE83C-BA18-B423-D983-773FC1868C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60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33B3-A383-A756-4AFF-EF25B235F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Block Diagram - Humidifier</a:t>
            </a:r>
            <a:endParaRPr lang="en-US"/>
          </a:p>
        </p:txBody>
      </p:sp>
      <p:pic>
        <p:nvPicPr>
          <p:cNvPr id="4" name="Content Placeholder 3" descr="A diagram of a power supply system&#10;&#10;Description automatically generated">
            <a:extLst>
              <a:ext uri="{FF2B5EF4-FFF2-40B4-BE49-F238E27FC236}">
                <a16:creationId xmlns:a16="http://schemas.microsoft.com/office/drawing/2014/main" id="{4D2AB185-7432-D6FA-078B-F82E872257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7850" y="1567141"/>
            <a:ext cx="8489950" cy="5027056"/>
          </a:xfrm>
        </p:spPr>
      </p:pic>
      <p:pic>
        <p:nvPicPr>
          <p:cNvPr id="5" name="Picture 4" descr="A close-up of a number of electrical components&#10;&#10;Description automatically generated">
            <a:extLst>
              <a:ext uri="{FF2B5EF4-FFF2-40B4-BE49-F238E27FC236}">
                <a16:creationId xmlns:a16="http://schemas.microsoft.com/office/drawing/2014/main" id="{CB782CA8-D409-492D-D3AA-38DCB5082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175" y="1568450"/>
            <a:ext cx="1352550" cy="1219200"/>
          </a:xfrm>
          <a:prstGeom prst="rect">
            <a:avLst/>
          </a:prstGeom>
        </p:spPr>
      </p:pic>
      <p:pic>
        <p:nvPicPr>
          <p:cNvPr id="7" name="Picture 6" descr="An orange and blue letter i&#10;&#10;Description automatically generated">
            <a:extLst>
              <a:ext uri="{FF2B5EF4-FFF2-40B4-BE49-F238E27FC236}">
                <a16:creationId xmlns:a16="http://schemas.microsoft.com/office/drawing/2014/main" id="{2F7015F2-6835-3A00-57DF-5EF1B05379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807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DB7A8-3710-FA44-A828-96A8A414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Humidifier Subsystem Requirements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3FD6-D5CB-C3DB-99DC-4637A1756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92342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romanUcPeriod"/>
            </a:pPr>
            <a:r>
              <a:rPr lang="en-US">
                <a:ea typeface="+mn-lt"/>
                <a:cs typeface="+mn-lt"/>
              </a:rPr>
              <a:t>12V input regulated at 3.3V with adjustable regulator</a:t>
            </a:r>
          </a:p>
          <a:p>
            <a:pPr marL="514350" indent="-514350">
              <a:buAutoNum type="romanUcPeriod"/>
            </a:pPr>
            <a:r>
              <a:rPr lang="en-US">
                <a:ea typeface="+mn-lt"/>
                <a:cs typeface="+mn-lt"/>
              </a:rPr>
              <a:t>ESP32 receives humidity sensor readings from other ESP32</a:t>
            </a:r>
          </a:p>
          <a:p>
            <a:pPr marL="514350" indent="-514350">
              <a:buAutoNum type="romanUcPeriod"/>
            </a:pPr>
            <a:r>
              <a:rPr lang="en-US">
                <a:ea typeface="Calibri"/>
                <a:cs typeface="Calibri"/>
              </a:rPr>
              <a:t>ESP32 should read water level and operate DC water valve</a:t>
            </a:r>
          </a:p>
          <a:p>
            <a:pPr marL="514350" indent="-514350">
              <a:buAutoNum type="romanUcPeriod"/>
            </a:pPr>
            <a:r>
              <a:rPr lang="en-US">
                <a:ea typeface="Calibri"/>
                <a:cs typeface="Calibri"/>
              </a:rPr>
              <a:t>ESP32 should turn on fan depending on set humidity range</a:t>
            </a:r>
          </a:p>
          <a:p>
            <a:pPr marL="0" indent="0">
              <a:buNone/>
            </a:pPr>
            <a:endParaRPr lang="en-US">
              <a:ea typeface="Calibri"/>
              <a:cs typeface="Calibri"/>
            </a:endParaRPr>
          </a:p>
          <a:p>
            <a:pPr marL="514350" indent="-514350">
              <a:buAutoNum type="romanUcPeriod"/>
            </a:pPr>
            <a:endParaRPr lang="en-US">
              <a:ea typeface="Calibri"/>
              <a:cs typeface="Calibri"/>
            </a:endParaRP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C62C5064-B3FB-5205-340C-57EE2A911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626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(1)</a:t>
            </a:r>
          </a:p>
        </p:txBody>
      </p:sp>
      <p:pic>
        <p:nvPicPr>
          <p:cNvPr id="7" name="내용 개체 틀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3B3FEB21-34F1-95CD-56C6-C81E5F6160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756" r="195"/>
          <a:stretch/>
        </p:blipFill>
        <p:spPr>
          <a:xfrm>
            <a:off x="2323745" y="1411225"/>
            <a:ext cx="7881265" cy="5349718"/>
          </a:xfrm>
        </p:spPr>
      </p:pic>
      <p:pic>
        <p:nvPicPr>
          <p:cNvPr id="9" name="Picture 8" descr="An orange and blue letter i&#10;&#10;Description automatically generated">
            <a:extLst>
              <a:ext uri="{FF2B5EF4-FFF2-40B4-BE49-F238E27FC236}">
                <a16:creationId xmlns:a16="http://schemas.microsoft.com/office/drawing/2014/main" id="{2F1D9DDC-2FFB-5875-2E8C-B930B4389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156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1615-68F3-0A01-E8AE-B383B31D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Central Humidifier Subsystem (2)</a:t>
            </a:r>
          </a:p>
        </p:txBody>
      </p:sp>
      <p:pic>
        <p:nvPicPr>
          <p:cNvPr id="5" name="내용 개체 틀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A4B8F380-F1F4-0FEA-4617-6D61AD036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9861" y="1536967"/>
            <a:ext cx="8130208" cy="5173820"/>
          </a:xfrm>
        </p:spPr>
      </p:pic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8A614539-23B3-7162-001B-EACA2ABFA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936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09BE3-DE90-2794-A5FC-162A17664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Sensor Subsystem Requirements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A8D65-CD28-0F5F-780E-E6E25A96C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801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romanUcPeriod"/>
            </a:pPr>
            <a:r>
              <a:rPr lang="en-US">
                <a:ea typeface="Calibri" panose="020F0502020204030204"/>
                <a:cs typeface="Calibri" panose="020F0502020204030204"/>
              </a:rPr>
              <a:t>12V input regulated at 3.3V with adjustable regulator</a:t>
            </a:r>
          </a:p>
          <a:p>
            <a:pPr marL="514350" indent="-514350">
              <a:buAutoNum type="romanUcPeriod"/>
            </a:pPr>
            <a:r>
              <a:rPr lang="en-US">
                <a:ea typeface="Calibri" panose="020F0502020204030204"/>
                <a:cs typeface="Calibri" panose="020F0502020204030204"/>
              </a:rPr>
              <a:t>ESP32 sends humidity sensor readings to other ESP32</a:t>
            </a:r>
          </a:p>
          <a:p>
            <a:pPr marL="514350" indent="-514350">
              <a:buAutoNum type="romanUcPeriod"/>
            </a:pPr>
            <a:r>
              <a:rPr lang="en-US">
                <a:ea typeface="Calibri" panose="020F0502020204030204"/>
                <a:cs typeface="Calibri" panose="020F0502020204030204"/>
              </a:rPr>
              <a:t>Communicate with SHT45 sensor via I2C without data loss</a:t>
            </a:r>
          </a:p>
          <a:p>
            <a:pPr marL="514350" indent="-514350">
              <a:buAutoNum type="romanUcPeriod"/>
            </a:pPr>
            <a:r>
              <a:rPr lang="en-US">
                <a:ea typeface="Calibri" panose="020F0502020204030204"/>
                <a:cs typeface="Calibri" panose="020F0502020204030204"/>
              </a:rPr>
              <a:t>ESP32 will use the same frequency as SHT45</a:t>
            </a:r>
          </a:p>
          <a:p>
            <a:pPr marL="514350" indent="-514350">
              <a:buAutoNum type="romanUcPeriod"/>
            </a:pPr>
            <a:r>
              <a:rPr lang="en-US">
                <a:ea typeface="Calibri" panose="020F0502020204030204"/>
                <a:cs typeface="Calibri" panose="020F0502020204030204"/>
              </a:rPr>
              <a:t>Humidity reading should be +/- 1% compared to other sensors</a:t>
            </a: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0E7A6702-3302-BE42-AE31-0630A1696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741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8F9E-08C4-395D-68F5-1125DECB3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RV Table – Humidity Sensor Subsystem </a:t>
            </a:r>
            <a:endParaRPr lang="en-US"/>
          </a:p>
        </p:txBody>
      </p:sp>
      <p:pic>
        <p:nvPicPr>
          <p:cNvPr id="4" name="내용 개체 틀 3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353DA565-652C-B2DA-2960-CC24890E7A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95" r="-101" b="127"/>
          <a:stretch/>
        </p:blipFill>
        <p:spPr>
          <a:xfrm>
            <a:off x="2633474" y="1407812"/>
            <a:ext cx="7193417" cy="5376653"/>
          </a:xfrm>
        </p:spPr>
      </p:pic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96706C97-B8D6-C0A5-30AD-E6175F737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056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5B8B4-9F51-D9A1-72F5-4DA9C0568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Tolerance Analysis </a:t>
            </a:r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F924E04-D15C-BFCF-F96C-C078274967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89719" y="1978087"/>
            <a:ext cx="3871341" cy="3949743"/>
          </a:xfrm>
        </p:spPr>
      </p:pic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ADA51F07-E7E7-3D9F-201F-6864322FC7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  <p:pic>
        <p:nvPicPr>
          <p:cNvPr id="8" name="Picture 7" descr="A mathematical equation with numbers and symbols&#10;&#10;Description automatically generated">
            <a:extLst>
              <a:ext uri="{FF2B5EF4-FFF2-40B4-BE49-F238E27FC236}">
                <a16:creationId xmlns:a16="http://schemas.microsoft.com/office/drawing/2014/main" id="{675C7DAA-7454-4D8C-9DE4-85BB98960C2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1" r="391" b="6897"/>
          <a:stretch/>
        </p:blipFill>
        <p:spPr>
          <a:xfrm>
            <a:off x="838200" y="1570852"/>
            <a:ext cx="2611835" cy="8331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526A29-9F04-9D1D-9E95-3C9DDE003EA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149" b="-1887"/>
          <a:stretch/>
        </p:blipFill>
        <p:spPr>
          <a:xfrm>
            <a:off x="988411" y="2998315"/>
            <a:ext cx="1339022" cy="8614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E2D5B08-6B6D-CBAF-2590-63D74F3D83C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-341" b="13750"/>
          <a:stretch/>
        </p:blipFill>
        <p:spPr>
          <a:xfrm>
            <a:off x="834467" y="4649873"/>
            <a:ext cx="3036962" cy="70940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6B50126-9D03-79FE-59D2-9C7A25258FB7}"/>
              </a:ext>
            </a:extLst>
          </p:cNvPr>
          <p:cNvSpPr txBox="1"/>
          <p:nvPr/>
        </p:nvSpPr>
        <p:spPr>
          <a:xfrm>
            <a:off x="1122404" y="2491946"/>
            <a:ext cx="665205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This equation is used to calculate the net electric field and it's fluctuation within a set area, such as the room we will be testing in. 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1202DC-070B-A120-F2A7-4A834DA093F7}"/>
              </a:ext>
            </a:extLst>
          </p:cNvPr>
          <p:cNvSpPr txBox="1"/>
          <p:nvPr/>
        </p:nvSpPr>
        <p:spPr>
          <a:xfrm>
            <a:off x="1122405" y="3789405"/>
            <a:ext cx="64769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This is the expanded equation for the angular wavenumber that will be used to calculate the equation above. </a:t>
            </a: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0A3D91-155B-0422-1C78-A9287A1FC0B5}"/>
              </a:ext>
            </a:extLst>
          </p:cNvPr>
          <p:cNvSpPr txBox="1"/>
          <p:nvPr/>
        </p:nvSpPr>
        <p:spPr>
          <a:xfrm>
            <a:off x="1122405" y="5436972"/>
            <a:ext cx="563262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This is an example calculation using values that we estimated based on the layout of the room.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653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37FFF-AAA6-9DC6-A384-33B1A9EB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Labor Table</a:t>
            </a:r>
            <a:endParaRPr lang="en-US"/>
          </a:p>
        </p:txBody>
      </p:sp>
      <p:pic>
        <p:nvPicPr>
          <p:cNvPr id="4" name="Content Placeholder 3" descr="A table with numbers and text&#10;&#10;Description automatically generated">
            <a:extLst>
              <a:ext uri="{FF2B5EF4-FFF2-40B4-BE49-F238E27FC236}">
                <a16:creationId xmlns:a16="http://schemas.microsoft.com/office/drawing/2014/main" id="{57DF2BC3-E4F0-57FA-C8D5-8261802AFC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9900" y="1493532"/>
            <a:ext cx="8712200" cy="5028223"/>
          </a:xfrm>
        </p:spPr>
      </p:pic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65BE19BD-1949-58CF-913A-4403BB3F0C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164784" y="366465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0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FCADA-D8B2-821E-79CF-265FD7584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528" y="5141842"/>
            <a:ext cx="9946944" cy="1325563"/>
          </a:xfrm>
        </p:spPr>
        <p:txBody>
          <a:bodyPr/>
          <a:lstStyle/>
          <a:p>
            <a:r>
              <a:rPr lang="en-US" sz="4000">
                <a:cs typeface="Calibri Light"/>
              </a:rPr>
              <a:t>Your Oasis Awaits: Refresh, Rejuvenate, Breathe</a:t>
            </a:r>
          </a:p>
        </p:txBody>
      </p:sp>
      <p:pic>
        <p:nvPicPr>
          <p:cNvPr id="4" name="Picture 3" descr="An orange and blue letter i&#10;&#10;Description automatically generated">
            <a:extLst>
              <a:ext uri="{FF2B5EF4-FFF2-40B4-BE49-F238E27FC236}">
                <a16:creationId xmlns:a16="http://schemas.microsoft.com/office/drawing/2014/main" id="{0C5696B6-4D67-CA23-278D-9B78DEA75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164784" y="366465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294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221C-1994-9DB3-1038-A81D3C841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Problem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3B962-3CD9-F949-2F18-F0AECB545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Environmental Protection Agency highly suggests 30-50% humidity indoors</a:t>
            </a:r>
          </a:p>
          <a:p>
            <a:r>
              <a:rPr lang="en-US">
                <a:ea typeface="Calibri"/>
                <a:cs typeface="Calibri"/>
              </a:rPr>
              <a:t>Chemicals, gasses, pollen, mold, and other particles are reduced</a:t>
            </a:r>
          </a:p>
          <a:p>
            <a:r>
              <a:rPr lang="en-US">
                <a:ea typeface="Calibri"/>
                <a:cs typeface="Calibri"/>
              </a:rPr>
              <a:t>Most cheap humidifiers are actually bad for the user's health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Warm mist – cause nasal passages to swell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Ultrasound – displaces minerals and bacteria</a:t>
            </a:r>
          </a:p>
          <a:p>
            <a:r>
              <a:rPr lang="en-US">
                <a:ea typeface="Calibri"/>
                <a:cs typeface="Calibri"/>
              </a:rPr>
              <a:t>Manual humidifiers can over/under humidity</a:t>
            </a:r>
          </a:p>
          <a:p>
            <a:r>
              <a:rPr lang="en-US">
                <a:ea typeface="Calibri"/>
                <a:cs typeface="Calibri"/>
              </a:rPr>
              <a:t>Humidifiers on market need manual water refilling</a:t>
            </a: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F26AAE91-B7D5-CD6E-3D01-AC1FE8E4E6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326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53223-A4C3-A383-10C7-4E57510A6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Questions for instructors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3AFAE-B2F2-A6AC-6E18-FB9824062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AC to DC converter method is a bit expensive, are there better ideas</a:t>
            </a:r>
          </a:p>
          <a:p>
            <a:r>
              <a:rPr lang="en-US">
                <a:ea typeface="Calibri"/>
                <a:cs typeface="Calibri"/>
              </a:rPr>
              <a:t>Turning humidifier on/off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Using electric relay similar to wall timers</a:t>
            </a:r>
          </a:p>
          <a:p>
            <a:endParaRPr lang="en-US">
              <a:ea typeface="Calibri"/>
              <a:cs typeface="Calibri"/>
            </a:endParaRP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893C9110-E7EA-4E8B-E67E-9CFC1FA5C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164784" y="366465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10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D9B42-673F-ECF6-91E4-C792D823F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Solution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489DB-F78E-29CE-66EB-1C3D1B7BC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Cool mist humidifier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Good for health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Evaporates water off filter</a:t>
            </a:r>
          </a:p>
          <a:p>
            <a:r>
              <a:rPr lang="en-US">
                <a:ea typeface="+mn-lt"/>
                <a:cs typeface="+mn-lt"/>
              </a:rPr>
              <a:t>Remote humidity sensing via 3 sensors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Automatic on/off humidifier based on humidity</a:t>
            </a:r>
          </a:p>
          <a:p>
            <a:r>
              <a:rPr lang="en-US">
                <a:ea typeface="Calibri"/>
                <a:cs typeface="Calibri"/>
              </a:rPr>
              <a:t>Automatic water valve with water level sensing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A8FC8977-A203-B7F1-A953-9E48EBA20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46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E9FA3-617C-ADAA-5363-50A784FAD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Visual Aid</a:t>
            </a:r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B7A800-5EFD-5C04-33FE-CE85AC6CC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1308" y="1308206"/>
            <a:ext cx="10218615" cy="5298250"/>
          </a:xfrm>
        </p:spPr>
      </p:pic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77E7D1EB-25BC-CE4B-88C8-99332D6A6E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24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5A03B-F0CD-A1D7-ACBC-B8731427F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Visual Aid - Component</a:t>
            </a:r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D69622-CA61-5715-19BC-C2EF1E675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1000" y="1344912"/>
            <a:ext cx="9202615" cy="5156457"/>
          </a:xfrm>
        </p:spPr>
      </p:pic>
      <p:pic>
        <p:nvPicPr>
          <p:cNvPr id="5" name="Picture 4" descr="An orange and blue letter i&#10;&#10;Description automatically generated">
            <a:extLst>
              <a:ext uri="{FF2B5EF4-FFF2-40B4-BE49-F238E27FC236}">
                <a16:creationId xmlns:a16="http://schemas.microsoft.com/office/drawing/2014/main" id="{C0494988-407D-2C80-D46D-B9B7E9E8A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10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6ECC8034-E99E-F8B4-884F-51DEF5B313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E57B28-FD10-5DC1-BC78-4B3040BD7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High Level 1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16F62-62F9-A3F4-78D1-E257F4B6A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Humidifier's ESP32 communication with three different sensors via 2.4GHz Wi-Fi </a:t>
            </a:r>
          </a:p>
          <a:p>
            <a:endParaRPr lang="en-US" sz="2000"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Average humidity data from three sensors</a:t>
            </a:r>
          </a:p>
          <a:p>
            <a:endParaRPr lang="en-US" sz="2000"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Estimated 44ns response time to on/off the humidifier’s fan</a:t>
            </a:r>
            <a:endParaRPr lang="en-US" sz="2000">
              <a:cs typeface="Calibri"/>
            </a:endParaRPr>
          </a:p>
        </p:txBody>
      </p: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87C57E70-2565-B174-82C1-43BAD29B24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644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44586-6E3A-D099-7211-0AA341C4A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597747" cy="1616203"/>
          </a:xfrm>
        </p:spPr>
        <p:txBody>
          <a:bodyPr anchor="b">
            <a:normAutofit/>
          </a:bodyPr>
          <a:lstStyle/>
          <a:p>
            <a:r>
              <a:rPr lang="en-US" sz="3200">
                <a:ea typeface="Calibri Light"/>
                <a:cs typeface="Calibri Light"/>
              </a:rPr>
              <a:t>High Level 2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27A5C-6655-A026-F19E-75B98E2E9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597746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>
                <a:ea typeface="+mn-lt"/>
                <a:cs typeface="+mn-lt"/>
              </a:rPr>
              <a:t>Open/close valve to refill the water tank</a:t>
            </a:r>
            <a:endParaRPr lang="ko-KR" altLang="en-US" sz="1600">
              <a:ea typeface="맑은 고딕" panose="020B0503020000020004" pitchFamily="34" charset="-127"/>
              <a:cs typeface="+mn-lt"/>
            </a:endParaRPr>
          </a:p>
          <a:p>
            <a:endParaRPr lang="en-US" altLang="ko-KR" sz="1600">
              <a:cs typeface="Calibri"/>
            </a:endParaRPr>
          </a:p>
          <a:p>
            <a:r>
              <a:rPr lang="en-US" sz="1600">
                <a:ea typeface="+mn-lt"/>
                <a:cs typeface="+mn-lt"/>
              </a:rPr>
              <a:t>Two water level sensors</a:t>
            </a: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Max capacity of the water tank: 4.16 liters</a:t>
            </a: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Filter absorbs around 150 milliliters ± 5 milliliters</a:t>
            </a: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Evaporation rate approximately 173 milliliters per hour</a:t>
            </a:r>
            <a:endParaRPr lang="en-US" sz="1600">
              <a:ea typeface="Calibri"/>
              <a:cs typeface="Calibri"/>
            </a:endParaRPr>
          </a:p>
        </p:txBody>
      </p:sp>
      <p:pic>
        <p:nvPicPr>
          <p:cNvPr id="15" name="Picture 4" descr="Water droplet and ripple">
            <a:extLst>
              <a:ext uri="{FF2B5EF4-FFF2-40B4-BE49-F238E27FC236}">
                <a16:creationId xmlns:a16="http://schemas.microsoft.com/office/drawing/2014/main" id="{59801EF6-9186-2478-A7D1-846F81C608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47" r="7174" b="-3"/>
          <a:stretch/>
        </p:blipFill>
        <p:spPr>
          <a:xfrm>
            <a:off x="6517529" y="867064"/>
            <a:ext cx="4476006" cy="504879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3E6AF439-8C4E-890B-56E6-6F3DE1F472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029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D38534-D807-3833-11EB-6DB78119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ea typeface="Calibri Light"/>
                <a:cs typeface="Calibri Light"/>
              </a:rPr>
              <a:t>High Level 3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A50168-7B22-395F-B7D0-49CC882BEC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7458294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4" name="Picture 23" descr="An orange and blue letter i&#10;&#10;Description automatically generated">
            <a:extLst>
              <a:ext uri="{FF2B5EF4-FFF2-40B4-BE49-F238E27FC236}">
                <a16:creationId xmlns:a16="http://schemas.microsoft.com/office/drawing/2014/main" id="{7BB99750-E7A5-C7B1-62F0-4127F3013C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655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8E647-CA2E-BE71-7B96-96909B2B9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Block Diagram</a:t>
            </a:r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2D104DA1-B194-975E-7AB5-2A802048AD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1734" y="1569244"/>
            <a:ext cx="5928532" cy="4959350"/>
          </a:xfrm>
        </p:spPr>
      </p:pic>
      <p:pic>
        <p:nvPicPr>
          <p:cNvPr id="6" name="Picture 5" descr="An orange and blue letter i&#10;&#10;Description automatically generated">
            <a:extLst>
              <a:ext uri="{FF2B5EF4-FFF2-40B4-BE49-F238E27FC236}">
                <a16:creationId xmlns:a16="http://schemas.microsoft.com/office/drawing/2014/main" id="{C1B78325-09D2-B9B3-63B9-5A6500363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33023" y="355092"/>
            <a:ext cx="528066" cy="7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486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Automatic Humidifier</vt:lpstr>
      <vt:lpstr>Problem</vt:lpstr>
      <vt:lpstr>Solution</vt:lpstr>
      <vt:lpstr>Visual Aid</vt:lpstr>
      <vt:lpstr>Visual Aid - Component</vt:lpstr>
      <vt:lpstr>High Level 1</vt:lpstr>
      <vt:lpstr>High Level 2</vt:lpstr>
      <vt:lpstr>High Level 3</vt:lpstr>
      <vt:lpstr>Block Diagram</vt:lpstr>
      <vt:lpstr>Block Diagram - Sensor</vt:lpstr>
      <vt:lpstr>Block Diagram - Humidifier</vt:lpstr>
      <vt:lpstr>Humidifier Subsystem Requirements</vt:lpstr>
      <vt:lpstr>RV Table – Central Humidifier Subsystem (1)</vt:lpstr>
      <vt:lpstr>RV Table – Central Humidifier Subsystem (2)</vt:lpstr>
      <vt:lpstr>Sensor Subsystem Requirements</vt:lpstr>
      <vt:lpstr>RV Table – Humidity Sensor Subsystem </vt:lpstr>
      <vt:lpstr>Tolerance Analysis </vt:lpstr>
      <vt:lpstr>Labor Table</vt:lpstr>
      <vt:lpstr>Your Oasis Awaits: Refresh, Rejuvenate, Breathe</vt:lpstr>
      <vt:lpstr>Questions for instructors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</cp:revision>
  <dcterms:created xsi:type="dcterms:W3CDTF">2024-02-28T04:35:34Z</dcterms:created>
  <dcterms:modified xsi:type="dcterms:W3CDTF">2024-02-28T14:54:40Z</dcterms:modified>
</cp:coreProperties>
</file>